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64" r:id="rId4"/>
    <p:sldId id="262" r:id="rId5"/>
    <p:sldId id="263" r:id="rId6"/>
    <p:sldId id="267" r:id="rId7"/>
    <p:sldId id="286" r:id="rId8"/>
    <p:sldId id="270" r:id="rId9"/>
    <p:sldId id="280" r:id="rId10"/>
    <p:sldId id="281" r:id="rId11"/>
    <p:sldId id="284" r:id="rId12"/>
    <p:sldId id="272" r:id="rId13"/>
    <p:sldId id="258" r:id="rId14"/>
    <p:sldId id="259" r:id="rId15"/>
    <p:sldId id="261" r:id="rId16"/>
    <p:sldId id="287" r:id="rId17"/>
    <p:sldId id="288" r:id="rId18"/>
    <p:sldId id="289" r:id="rId19"/>
    <p:sldId id="293" r:id="rId20"/>
    <p:sldId id="266" r:id="rId21"/>
    <p:sldId id="290" r:id="rId22"/>
    <p:sldId id="269" r:id="rId23"/>
    <p:sldId id="291" r:id="rId24"/>
    <p:sldId id="271" r:id="rId25"/>
    <p:sldId id="29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93" autoAdjust="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429EDB-B014-4E53-A689-EBBF8724BB3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14511118-3A21-4589-86C4-A7A3CE69B104}">
      <dgm:prSet phldrT="[Text]"/>
      <dgm:spPr/>
      <dgm:t>
        <a:bodyPr/>
        <a:lstStyle/>
        <a:p>
          <a:r>
            <a:rPr lang="en-US" dirty="0"/>
            <a:t>Formal </a:t>
          </a:r>
        </a:p>
      </dgm:t>
    </dgm:pt>
    <dgm:pt modelId="{F7D22456-17C2-4711-9389-B3CC47FE4A82}" type="parTrans" cxnId="{BA7D0A42-EF21-4D3E-9F34-BF5816C32E0F}">
      <dgm:prSet/>
      <dgm:spPr/>
      <dgm:t>
        <a:bodyPr/>
        <a:lstStyle/>
        <a:p>
          <a:endParaRPr lang="en-US"/>
        </a:p>
      </dgm:t>
    </dgm:pt>
    <dgm:pt modelId="{546161F7-860F-4608-97DD-43044A4EA598}" type="sibTrans" cxnId="{BA7D0A42-EF21-4D3E-9F34-BF5816C32E0F}">
      <dgm:prSet/>
      <dgm:spPr/>
      <dgm:t>
        <a:bodyPr/>
        <a:lstStyle/>
        <a:p>
          <a:endParaRPr lang="en-US"/>
        </a:p>
      </dgm:t>
    </dgm:pt>
    <dgm:pt modelId="{ABEAD24C-7357-4355-81AF-7C9E128BFFB1}">
      <dgm:prSet phldrT="[Text]"/>
      <dgm:spPr/>
      <dgm:t>
        <a:bodyPr/>
        <a:lstStyle/>
        <a:p>
          <a:r>
            <a:rPr lang="en-US" dirty="0"/>
            <a:t>Non Formal</a:t>
          </a:r>
        </a:p>
      </dgm:t>
    </dgm:pt>
    <dgm:pt modelId="{B57A2D86-12EE-4887-9A51-CA24AF8C8E6D}" type="parTrans" cxnId="{44502F26-73FB-4CBC-8C56-0F06475B5AB4}">
      <dgm:prSet/>
      <dgm:spPr/>
      <dgm:t>
        <a:bodyPr/>
        <a:lstStyle/>
        <a:p>
          <a:endParaRPr lang="en-US"/>
        </a:p>
      </dgm:t>
    </dgm:pt>
    <dgm:pt modelId="{E3A0CBF3-56F2-4F03-9201-4EB3C6128F17}" type="sibTrans" cxnId="{44502F26-73FB-4CBC-8C56-0F06475B5AB4}">
      <dgm:prSet/>
      <dgm:spPr/>
      <dgm:t>
        <a:bodyPr/>
        <a:lstStyle/>
        <a:p>
          <a:endParaRPr lang="en-US"/>
        </a:p>
      </dgm:t>
    </dgm:pt>
    <dgm:pt modelId="{D0BE5AB4-7D6B-4F59-AE42-D8B06BFBFA13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6C07E48D-0D48-4725-8ADA-D59FE284F982}" type="parTrans" cxnId="{AE15DB52-722F-4F3D-A472-7DB622129625}">
      <dgm:prSet/>
      <dgm:spPr/>
      <dgm:t>
        <a:bodyPr/>
        <a:lstStyle/>
        <a:p>
          <a:endParaRPr lang="en-US"/>
        </a:p>
      </dgm:t>
    </dgm:pt>
    <dgm:pt modelId="{1708CB76-1EE1-478B-B623-CBF473BC6BE6}" type="sibTrans" cxnId="{AE15DB52-722F-4F3D-A472-7DB622129625}">
      <dgm:prSet/>
      <dgm:spPr/>
      <dgm:t>
        <a:bodyPr/>
        <a:lstStyle/>
        <a:p>
          <a:endParaRPr lang="en-US"/>
        </a:p>
      </dgm:t>
    </dgm:pt>
    <dgm:pt modelId="{C5F159EB-1897-4351-B1C6-6BC54FEDCB14}" type="pres">
      <dgm:prSet presAssocID="{C9429EDB-B014-4E53-A689-EBBF8724BB30}" presName="diagram" presStyleCnt="0">
        <dgm:presLayoutVars>
          <dgm:dir/>
          <dgm:animLvl val="lvl"/>
          <dgm:resizeHandles val="exact"/>
        </dgm:presLayoutVars>
      </dgm:prSet>
      <dgm:spPr/>
    </dgm:pt>
    <dgm:pt modelId="{98331866-135E-488B-922A-A79DFB0FE8F1}" type="pres">
      <dgm:prSet presAssocID="{14511118-3A21-4589-86C4-A7A3CE69B104}" presName="compNode" presStyleCnt="0"/>
      <dgm:spPr/>
    </dgm:pt>
    <dgm:pt modelId="{30A96AEB-8631-44FF-91C1-35EE3198724D}" type="pres">
      <dgm:prSet presAssocID="{14511118-3A21-4589-86C4-A7A3CE69B104}" presName="childRect" presStyleLbl="bgAcc1" presStyleIdx="0" presStyleCnt="3" custLinFactNeighborX="7519" custLinFactNeighborY="4617">
        <dgm:presLayoutVars>
          <dgm:bulletEnabled val="1"/>
        </dgm:presLayoutVars>
      </dgm:prSet>
      <dgm:spPr/>
    </dgm:pt>
    <dgm:pt modelId="{C6423275-DCFA-4212-8FEE-ED6A2D588F89}" type="pres">
      <dgm:prSet presAssocID="{14511118-3A21-4589-86C4-A7A3CE69B10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FAC955A-96D2-49B1-9878-B18663E8F602}" type="pres">
      <dgm:prSet presAssocID="{14511118-3A21-4589-86C4-A7A3CE69B104}" presName="parentRect" presStyleLbl="alignNode1" presStyleIdx="0" presStyleCnt="3" custLinFactNeighborX="8459" custLinFactNeighborY="5856"/>
      <dgm:spPr/>
    </dgm:pt>
    <dgm:pt modelId="{27C205C5-41D0-4C49-8273-3BA0A0137031}" type="pres">
      <dgm:prSet presAssocID="{14511118-3A21-4589-86C4-A7A3CE69B104}" presName="adorn" presStyleLbl="fgAccFollowNode1" presStyleIdx="0" presStyleCnt="3" custScaleX="204671" custScaleY="195691" custLinFactY="-40707" custLinFactNeighborX="-34769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AC0947FE-186E-4F38-B708-9EBEDE688924}" type="pres">
      <dgm:prSet presAssocID="{546161F7-860F-4608-97DD-43044A4EA598}" presName="sibTrans" presStyleLbl="sibTrans2D1" presStyleIdx="0" presStyleCnt="0"/>
      <dgm:spPr/>
    </dgm:pt>
    <dgm:pt modelId="{E336C4AA-6C8E-4623-9FBC-5AAC0AF036FB}" type="pres">
      <dgm:prSet presAssocID="{ABEAD24C-7357-4355-81AF-7C9E128BFFB1}" presName="compNode" presStyleCnt="0"/>
      <dgm:spPr/>
    </dgm:pt>
    <dgm:pt modelId="{8C13FAA1-0106-4B4B-8CEF-DA2CA295986B}" type="pres">
      <dgm:prSet presAssocID="{ABEAD24C-7357-4355-81AF-7C9E128BFFB1}" presName="childRect" presStyleLbl="bgAcc1" presStyleIdx="1" presStyleCnt="3" custLinFactNeighborX="9144" custLinFactNeighborY="60506">
        <dgm:presLayoutVars>
          <dgm:bulletEnabled val="1"/>
        </dgm:presLayoutVars>
      </dgm:prSet>
      <dgm:spPr/>
    </dgm:pt>
    <dgm:pt modelId="{AA670E70-3B41-4680-B818-65C5C80A8968}" type="pres">
      <dgm:prSet presAssocID="{ABEAD24C-7357-4355-81AF-7C9E128BFFB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16110CD3-BBB5-428D-8CF0-79B729DFBCD9}" type="pres">
      <dgm:prSet presAssocID="{ABEAD24C-7357-4355-81AF-7C9E128BFFB1}" presName="parentRect" presStyleLbl="alignNode1" presStyleIdx="1" presStyleCnt="3" custLinFactY="3762" custLinFactNeighborX="9144" custLinFactNeighborY="100000"/>
      <dgm:spPr/>
    </dgm:pt>
    <dgm:pt modelId="{2A8935AC-CA57-4AB6-9127-4BCD451B73B4}" type="pres">
      <dgm:prSet presAssocID="{ABEAD24C-7357-4355-81AF-7C9E128BFFB1}" presName="adorn" presStyleLbl="fgAccFollowNode1" presStyleIdx="1" presStyleCnt="3" custScaleX="244350" custScaleY="230230" custLinFactNeighborX="-14287" custLinFactNeighborY="-949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8315ABD3-4A96-4FB8-BA35-8E84A7AAAAE6}" type="pres">
      <dgm:prSet presAssocID="{E3A0CBF3-56F2-4F03-9201-4EB3C6128F17}" presName="sibTrans" presStyleLbl="sibTrans2D1" presStyleIdx="0" presStyleCnt="0"/>
      <dgm:spPr/>
    </dgm:pt>
    <dgm:pt modelId="{010BF1E3-94BA-4917-82F7-37A1AC5DE207}" type="pres">
      <dgm:prSet presAssocID="{D0BE5AB4-7D6B-4F59-AE42-D8B06BFBFA13}" presName="compNode" presStyleCnt="0"/>
      <dgm:spPr/>
    </dgm:pt>
    <dgm:pt modelId="{1C0C44FE-495E-44DE-B4F2-0C0DF3F439B8}" type="pres">
      <dgm:prSet presAssocID="{D0BE5AB4-7D6B-4F59-AE42-D8B06BFBFA13}" presName="childRect" presStyleLbl="bgAcc1" presStyleIdx="2" presStyleCnt="3">
        <dgm:presLayoutVars>
          <dgm:bulletEnabled val="1"/>
        </dgm:presLayoutVars>
      </dgm:prSet>
      <dgm:spPr/>
    </dgm:pt>
    <dgm:pt modelId="{41F83F0E-5AEE-4F6F-9363-F2726DC562D2}" type="pres">
      <dgm:prSet presAssocID="{D0BE5AB4-7D6B-4F59-AE42-D8B06BFBFA1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A0E3015D-AD6C-4073-86C4-2D0606CEA37B}" type="pres">
      <dgm:prSet presAssocID="{D0BE5AB4-7D6B-4F59-AE42-D8B06BFBFA13}" presName="parentRect" presStyleLbl="alignNode1" presStyleIdx="2" presStyleCnt="3"/>
      <dgm:spPr/>
    </dgm:pt>
    <dgm:pt modelId="{B068108D-0886-4C4C-BB75-CD8A6056EA61}" type="pres">
      <dgm:prSet presAssocID="{D0BE5AB4-7D6B-4F59-AE42-D8B06BFBFA13}" presName="adorn" presStyleLbl="fgAccFollowNode1" presStyleIdx="2" presStyleCnt="3" custScaleX="217718" custScaleY="216499" custLinFactY="-42906" custLinFactNeighborX="-36645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</dgm:spPr>
    </dgm:pt>
  </dgm:ptLst>
  <dgm:cxnLst>
    <dgm:cxn modelId="{0433E71A-3A1F-47CD-8B23-7640CCD80F30}" type="presOf" srcId="{E3A0CBF3-56F2-4F03-9201-4EB3C6128F17}" destId="{8315ABD3-4A96-4FB8-BA35-8E84A7AAAAE6}" srcOrd="0" destOrd="0" presId="urn:microsoft.com/office/officeart/2005/8/layout/bList2"/>
    <dgm:cxn modelId="{E85E2F23-2D91-4CD8-B48E-60BBCEBE616E}" type="presOf" srcId="{14511118-3A21-4589-86C4-A7A3CE69B104}" destId="{DFAC955A-96D2-49B1-9878-B18663E8F602}" srcOrd="1" destOrd="0" presId="urn:microsoft.com/office/officeart/2005/8/layout/bList2"/>
    <dgm:cxn modelId="{44502F26-73FB-4CBC-8C56-0F06475B5AB4}" srcId="{C9429EDB-B014-4E53-A689-EBBF8724BB30}" destId="{ABEAD24C-7357-4355-81AF-7C9E128BFFB1}" srcOrd="1" destOrd="0" parTransId="{B57A2D86-12EE-4887-9A51-CA24AF8C8E6D}" sibTransId="{E3A0CBF3-56F2-4F03-9201-4EB3C6128F17}"/>
    <dgm:cxn modelId="{FB48042A-1B3D-41D6-888C-02C2903FBCCE}" type="presOf" srcId="{C9429EDB-B014-4E53-A689-EBBF8724BB30}" destId="{C5F159EB-1897-4351-B1C6-6BC54FEDCB14}" srcOrd="0" destOrd="0" presId="urn:microsoft.com/office/officeart/2005/8/layout/bList2"/>
    <dgm:cxn modelId="{3C5B6B2F-736C-436F-9C7A-AA5D0FFC3E7B}" type="presOf" srcId="{D0BE5AB4-7D6B-4F59-AE42-D8B06BFBFA13}" destId="{41F83F0E-5AEE-4F6F-9363-F2726DC562D2}" srcOrd="0" destOrd="0" presId="urn:microsoft.com/office/officeart/2005/8/layout/bList2"/>
    <dgm:cxn modelId="{D325D72F-E115-447F-969B-AD1F66FD88CB}" type="presOf" srcId="{546161F7-860F-4608-97DD-43044A4EA598}" destId="{AC0947FE-186E-4F38-B708-9EBEDE688924}" srcOrd="0" destOrd="0" presId="urn:microsoft.com/office/officeart/2005/8/layout/bList2"/>
    <dgm:cxn modelId="{A41AA234-E098-4DA0-B71E-185183072A8A}" type="presOf" srcId="{ABEAD24C-7357-4355-81AF-7C9E128BFFB1}" destId="{AA670E70-3B41-4680-B818-65C5C80A8968}" srcOrd="0" destOrd="0" presId="urn:microsoft.com/office/officeart/2005/8/layout/bList2"/>
    <dgm:cxn modelId="{BA7D0A42-EF21-4D3E-9F34-BF5816C32E0F}" srcId="{C9429EDB-B014-4E53-A689-EBBF8724BB30}" destId="{14511118-3A21-4589-86C4-A7A3CE69B104}" srcOrd="0" destOrd="0" parTransId="{F7D22456-17C2-4711-9389-B3CC47FE4A82}" sibTransId="{546161F7-860F-4608-97DD-43044A4EA598}"/>
    <dgm:cxn modelId="{D8CBDB45-F9CE-44CB-92CF-651AE1CEB01F}" type="presOf" srcId="{ABEAD24C-7357-4355-81AF-7C9E128BFFB1}" destId="{16110CD3-BBB5-428D-8CF0-79B729DFBCD9}" srcOrd="1" destOrd="0" presId="urn:microsoft.com/office/officeart/2005/8/layout/bList2"/>
    <dgm:cxn modelId="{AE15DB52-722F-4F3D-A472-7DB622129625}" srcId="{C9429EDB-B014-4E53-A689-EBBF8724BB30}" destId="{D0BE5AB4-7D6B-4F59-AE42-D8B06BFBFA13}" srcOrd="2" destOrd="0" parTransId="{6C07E48D-0D48-4725-8ADA-D59FE284F982}" sibTransId="{1708CB76-1EE1-478B-B623-CBF473BC6BE6}"/>
    <dgm:cxn modelId="{F332F1A3-F6E9-43B5-A86C-B5191F2D83F7}" type="presOf" srcId="{14511118-3A21-4589-86C4-A7A3CE69B104}" destId="{C6423275-DCFA-4212-8FEE-ED6A2D588F89}" srcOrd="0" destOrd="0" presId="urn:microsoft.com/office/officeart/2005/8/layout/bList2"/>
    <dgm:cxn modelId="{5C76B7BD-286F-43E7-8E56-85F5033ED292}" type="presOf" srcId="{D0BE5AB4-7D6B-4F59-AE42-D8B06BFBFA13}" destId="{A0E3015D-AD6C-4073-86C4-2D0606CEA37B}" srcOrd="1" destOrd="0" presId="urn:microsoft.com/office/officeart/2005/8/layout/bList2"/>
    <dgm:cxn modelId="{565F476A-9BD7-401F-9691-80BBDC34BE2A}" type="presParOf" srcId="{C5F159EB-1897-4351-B1C6-6BC54FEDCB14}" destId="{98331866-135E-488B-922A-A79DFB0FE8F1}" srcOrd="0" destOrd="0" presId="urn:microsoft.com/office/officeart/2005/8/layout/bList2"/>
    <dgm:cxn modelId="{F1B994B7-7E55-49B4-8C46-496DA68E54F0}" type="presParOf" srcId="{98331866-135E-488B-922A-A79DFB0FE8F1}" destId="{30A96AEB-8631-44FF-91C1-35EE3198724D}" srcOrd="0" destOrd="0" presId="urn:microsoft.com/office/officeart/2005/8/layout/bList2"/>
    <dgm:cxn modelId="{53A9C23B-12CF-4DE0-AD5D-4C589BCB6F88}" type="presParOf" srcId="{98331866-135E-488B-922A-A79DFB0FE8F1}" destId="{C6423275-DCFA-4212-8FEE-ED6A2D588F89}" srcOrd="1" destOrd="0" presId="urn:microsoft.com/office/officeart/2005/8/layout/bList2"/>
    <dgm:cxn modelId="{7C4CAB1D-5518-495F-B30B-BD50EB19E0C8}" type="presParOf" srcId="{98331866-135E-488B-922A-A79DFB0FE8F1}" destId="{DFAC955A-96D2-49B1-9878-B18663E8F602}" srcOrd="2" destOrd="0" presId="urn:microsoft.com/office/officeart/2005/8/layout/bList2"/>
    <dgm:cxn modelId="{23D90F0C-0D23-49D0-89DD-5FA71DB9E249}" type="presParOf" srcId="{98331866-135E-488B-922A-A79DFB0FE8F1}" destId="{27C205C5-41D0-4C49-8273-3BA0A0137031}" srcOrd="3" destOrd="0" presId="urn:microsoft.com/office/officeart/2005/8/layout/bList2"/>
    <dgm:cxn modelId="{4264EC1F-D346-409B-B8B8-4ECF0B252A7B}" type="presParOf" srcId="{C5F159EB-1897-4351-B1C6-6BC54FEDCB14}" destId="{AC0947FE-186E-4F38-B708-9EBEDE688924}" srcOrd="1" destOrd="0" presId="urn:microsoft.com/office/officeart/2005/8/layout/bList2"/>
    <dgm:cxn modelId="{FCF445C6-76FA-4460-948B-4346E75E5D58}" type="presParOf" srcId="{C5F159EB-1897-4351-B1C6-6BC54FEDCB14}" destId="{E336C4AA-6C8E-4623-9FBC-5AAC0AF036FB}" srcOrd="2" destOrd="0" presId="urn:microsoft.com/office/officeart/2005/8/layout/bList2"/>
    <dgm:cxn modelId="{72DC83E2-49AE-4D7E-9BE2-8028DEAFD1FB}" type="presParOf" srcId="{E336C4AA-6C8E-4623-9FBC-5AAC0AF036FB}" destId="{8C13FAA1-0106-4B4B-8CEF-DA2CA295986B}" srcOrd="0" destOrd="0" presId="urn:microsoft.com/office/officeart/2005/8/layout/bList2"/>
    <dgm:cxn modelId="{E859814E-783F-4801-A85E-0FE46D4B185F}" type="presParOf" srcId="{E336C4AA-6C8E-4623-9FBC-5AAC0AF036FB}" destId="{AA670E70-3B41-4680-B818-65C5C80A8968}" srcOrd="1" destOrd="0" presId="urn:microsoft.com/office/officeart/2005/8/layout/bList2"/>
    <dgm:cxn modelId="{68A7906B-BE85-4309-8F6B-EC054D67E686}" type="presParOf" srcId="{E336C4AA-6C8E-4623-9FBC-5AAC0AF036FB}" destId="{16110CD3-BBB5-428D-8CF0-79B729DFBCD9}" srcOrd="2" destOrd="0" presId="urn:microsoft.com/office/officeart/2005/8/layout/bList2"/>
    <dgm:cxn modelId="{C9C2941D-531B-4717-AD34-DDEED878ACC6}" type="presParOf" srcId="{E336C4AA-6C8E-4623-9FBC-5AAC0AF036FB}" destId="{2A8935AC-CA57-4AB6-9127-4BCD451B73B4}" srcOrd="3" destOrd="0" presId="urn:microsoft.com/office/officeart/2005/8/layout/bList2"/>
    <dgm:cxn modelId="{BF53C2CF-54DD-4420-920B-736BDF709087}" type="presParOf" srcId="{C5F159EB-1897-4351-B1C6-6BC54FEDCB14}" destId="{8315ABD3-4A96-4FB8-BA35-8E84A7AAAAE6}" srcOrd="3" destOrd="0" presId="urn:microsoft.com/office/officeart/2005/8/layout/bList2"/>
    <dgm:cxn modelId="{86BD3F46-D85B-42FC-B040-23DBECC4ED6D}" type="presParOf" srcId="{C5F159EB-1897-4351-B1C6-6BC54FEDCB14}" destId="{010BF1E3-94BA-4917-82F7-37A1AC5DE207}" srcOrd="4" destOrd="0" presId="urn:microsoft.com/office/officeart/2005/8/layout/bList2"/>
    <dgm:cxn modelId="{74868FAB-FD35-44C3-BC1A-2AA1DBA14CE0}" type="presParOf" srcId="{010BF1E3-94BA-4917-82F7-37A1AC5DE207}" destId="{1C0C44FE-495E-44DE-B4F2-0C0DF3F439B8}" srcOrd="0" destOrd="0" presId="urn:microsoft.com/office/officeart/2005/8/layout/bList2"/>
    <dgm:cxn modelId="{5979FF5C-AEA4-47CD-B90B-9D0B315C02A6}" type="presParOf" srcId="{010BF1E3-94BA-4917-82F7-37A1AC5DE207}" destId="{41F83F0E-5AEE-4F6F-9363-F2726DC562D2}" srcOrd="1" destOrd="0" presId="urn:microsoft.com/office/officeart/2005/8/layout/bList2"/>
    <dgm:cxn modelId="{D59F2095-D11B-4B67-955C-B717F86EB0AF}" type="presParOf" srcId="{010BF1E3-94BA-4917-82F7-37A1AC5DE207}" destId="{A0E3015D-AD6C-4073-86C4-2D0606CEA37B}" srcOrd="2" destOrd="0" presId="urn:microsoft.com/office/officeart/2005/8/layout/bList2"/>
    <dgm:cxn modelId="{E9D036C4-3A8B-4B35-9C15-991A0861A210}" type="presParOf" srcId="{010BF1E3-94BA-4917-82F7-37A1AC5DE207}" destId="{B068108D-0886-4C4C-BB75-CD8A6056EA61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A96AEB-8631-44FF-91C1-35EE3198724D}">
      <dsp:nvSpPr>
        <dsp:cNvPr id="0" name=""/>
        <dsp:cNvSpPr/>
      </dsp:nvSpPr>
      <dsp:spPr>
        <a:xfrm>
          <a:off x="196296" y="1112446"/>
          <a:ext cx="2563234" cy="19134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955A-96D2-49B1-9878-B18663E8F602}">
      <dsp:nvSpPr>
        <dsp:cNvPr id="0" name=""/>
        <dsp:cNvSpPr/>
      </dsp:nvSpPr>
      <dsp:spPr>
        <a:xfrm>
          <a:off x="220390" y="2985685"/>
          <a:ext cx="2563234" cy="8227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Formal </a:t>
          </a:r>
        </a:p>
      </dsp:txBody>
      <dsp:txXfrm>
        <a:off x="220390" y="2985685"/>
        <a:ext cx="1805094" cy="822762"/>
      </dsp:txXfrm>
    </dsp:sp>
    <dsp:sp modelId="{27C205C5-41D0-4C49-8273-3BA0A0137031}">
      <dsp:nvSpPr>
        <dsp:cNvPr id="0" name=""/>
        <dsp:cNvSpPr/>
      </dsp:nvSpPr>
      <dsp:spPr>
        <a:xfrm>
          <a:off x="1099728" y="1376628"/>
          <a:ext cx="1836169" cy="175560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3FAA1-0106-4B4B-8CEF-DA2CA295986B}">
      <dsp:nvSpPr>
        <dsp:cNvPr id="0" name=""/>
        <dsp:cNvSpPr/>
      </dsp:nvSpPr>
      <dsp:spPr>
        <a:xfrm>
          <a:off x="3704462" y="2104361"/>
          <a:ext cx="2563234" cy="19134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10CD3-BBB5-428D-8CF0-79B729DFBCD9}">
      <dsp:nvSpPr>
        <dsp:cNvPr id="0" name=""/>
        <dsp:cNvSpPr/>
      </dsp:nvSpPr>
      <dsp:spPr>
        <a:xfrm>
          <a:off x="3704462" y="3713754"/>
          <a:ext cx="2563234" cy="8227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Non Formal</a:t>
          </a:r>
        </a:p>
      </dsp:txBody>
      <dsp:txXfrm>
        <a:off x="3704462" y="3713754"/>
        <a:ext cx="1805094" cy="822762"/>
      </dsp:txXfrm>
    </dsp:sp>
    <dsp:sp modelId="{2A8935AC-CA57-4AB6-9127-4BCD451B73B4}">
      <dsp:nvSpPr>
        <dsp:cNvPr id="0" name=""/>
        <dsp:cNvSpPr/>
      </dsp:nvSpPr>
      <dsp:spPr>
        <a:xfrm>
          <a:off x="4572006" y="2321377"/>
          <a:ext cx="2192142" cy="206546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0C44FE-495E-44DE-B4F2-0C0DF3F439B8}">
      <dsp:nvSpPr>
        <dsp:cNvPr id="0" name=""/>
        <dsp:cNvSpPr/>
      </dsp:nvSpPr>
      <dsp:spPr>
        <a:xfrm>
          <a:off x="7114580" y="977435"/>
          <a:ext cx="2563234" cy="191340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3015D-AD6C-4073-86C4-2D0606CEA37B}">
      <dsp:nvSpPr>
        <dsp:cNvPr id="0" name=""/>
        <dsp:cNvSpPr/>
      </dsp:nvSpPr>
      <dsp:spPr>
        <a:xfrm>
          <a:off x="7114580" y="2890836"/>
          <a:ext cx="2563234" cy="8227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36830" bIns="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Hybrid</a:t>
          </a:r>
        </a:p>
      </dsp:txBody>
      <dsp:txXfrm>
        <a:off x="7114580" y="2890836"/>
        <a:ext cx="1805094" cy="822762"/>
      </dsp:txXfrm>
    </dsp:sp>
    <dsp:sp modelId="{B068108D-0886-4C4C-BB75-CD8A6056EA61}">
      <dsp:nvSpPr>
        <dsp:cNvPr id="0" name=""/>
        <dsp:cNvSpPr/>
      </dsp:nvSpPr>
      <dsp:spPr>
        <a:xfrm>
          <a:off x="8135388" y="1216893"/>
          <a:ext cx="1953217" cy="194228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00" r="-61000"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75D10-1624-C353-73E2-0773C92F3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7C21A-6DD2-1235-677C-907BB54F6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9E978-9D1E-B4B0-4EDB-57871864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3B63E-E2BE-399C-B2F2-85E0E3645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5C472-D2EB-D6B0-7C38-2D92928F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4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2CCF-5B8C-6B40-B288-05A290D4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7060A-C336-9C46-F54D-3C940C98A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67CB2-4920-C824-8F60-F33531DAE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BF92-E366-BABF-8AFC-B86D10E01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BD1FB-8C68-19C7-FF3B-D336B7558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9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B8606-EB61-0030-1686-7BFFF5FB7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B1691C-403C-9146-1FE6-7F5A0F79D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A9793-5E02-25B4-A67F-66091B12B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C6BE4-B3B1-15CE-5215-EAED54620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023334-A86E-099E-0BA6-11665A54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7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B486E-FA55-158C-8292-18B8EAE7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B288-97BA-40BD-764C-88D510757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471F5-C73B-6690-7E43-538C17327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54B87-7B1C-74ED-6628-A23705834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74F34-3B0D-D90E-9B7C-E6925983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972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151D1-8E6B-F8D3-F239-74F92D5D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5B7B9-DBC8-A9AE-F1D4-7FFFFDCD7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2ADB4-08A5-F343-4731-98586FA1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BDB78-0EA4-7B20-F66D-758A1CBCA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17ED-7B1B-B690-F149-62C47384A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70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6A4D3-41C9-1F94-417A-09DE5B81B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48731-8827-4DB4-4CDD-A26E2435B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071269-CEC9-A3A4-D296-D81C1007D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E4508-5DA7-1A74-A584-DF8B7CE83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FFE6DC-7AD1-B086-E399-9DAD55160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02E4E-DB15-9E19-D5CF-A77AD3C5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9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96976-0AEE-FACD-BCF8-992A1686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9DA0C-6F74-C9A6-A707-DCE0805C3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7F2A8-674C-24E8-5A43-C21029041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C76CBB-3F07-F7CD-1177-FBBB197EB2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F6A4EA-1C48-808D-BE6E-A52FFE532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C74A65-2B06-167B-375F-07CC1234B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BBCA6F-7FF3-9AD6-F78A-C7E075C9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A351FC-6378-AEA7-565E-51CB4FFA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7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52657-F936-C9CD-D4EA-C897EA613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3ABE0-A11C-AD03-32CF-0BFE4E9C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A3CAD-8078-90A4-FC8D-C3E0F8627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52029-F053-63D5-7DEF-FBAB6F133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3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AB4603-FB63-385D-2273-516F57FD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5C318-80D3-0633-BDE2-8B3DEAD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9D06E-CA57-A33E-A444-8255AE5F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CCCA1-51B6-8374-A12B-1F8172EFB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15941-AD7C-66C4-F690-F4674AF1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90321-A7B7-DC40-9007-B6ABFEBC9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81235-5D8C-FE7C-FC39-A2C2A124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A10591-BCB4-6321-6F3B-A9F4298A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E7171-8176-26BB-C7DE-0890C593A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795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992A6-4564-98CB-A320-B93938C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63E19-C650-CE11-D326-D2D34A26A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AA59-FFC1-7299-4D6F-3CFB33D40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191C3-4D94-F077-0F6B-77C6454B9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B827D-83A7-E287-67C4-47A2E7008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CBD9A-483E-0D9D-18D4-6DE87BC8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1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44B82F-1090-A79E-5D71-0FD7752E1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BDF9D-F8D7-1D0A-0DE0-8BE128717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E84BB-0F57-662C-5B67-B95028A667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2FAC5-E7EA-42D1-BD37-5D82E7D6FC07}" type="datetimeFigureOut">
              <a:rPr lang="en-US" smtClean="0"/>
              <a:t>3/27/2024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3C73C-2E8B-7116-E82F-918A168DC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1C503-8806-9D3B-C3A3-760BD08F9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B0912-7AD8-4EE6-BF34-2115235BD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6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oscschool" TargetMode="External"/><Relationship Id="rId2" Type="http://schemas.openxmlformats.org/officeDocument/2006/relationships/hyperlink" Target="http://www.ifeel.pk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omputers-monitors-it-computer-332238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vastateparksstaff/5884967088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box-cardboard-carton-open-295029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facebook.com/oscschool" TargetMode="External"/><Relationship Id="rId5" Type="http://schemas.openxmlformats.org/officeDocument/2006/relationships/hyperlink" Target="http://www.ifeel.pk/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newsletter-banner-schriftzug-1247632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xfuel.com/en/free-photo-oockh/download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ianocabrera.com/como-hacer-un-plan-de-marketing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macionprofesional.info/guias-y-tutoriales-lego-mindstorms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2813-6027-CD59-BD82-8F4ACD253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244338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en-US" sz="3600" b="1" dirty="0">
                <a:latin typeface="Arial" panose="020B0604020202020204" pitchFamily="34" charset="0"/>
                <a:ea typeface="Corbel" panose="020B0503020204020204" pitchFamily="34" charset="0"/>
              </a:rPr>
              <a:t>Brining </a:t>
            </a:r>
            <a:r>
              <a:rPr lang="en-US" sz="3600" b="1" dirty="0">
                <a:effectLst/>
                <a:latin typeface="Arial" panose="020B0604020202020204" pitchFamily="34" charset="0"/>
                <a:ea typeface="Corbel" panose="020B0503020204020204" pitchFamily="34" charset="0"/>
              </a:rPr>
              <a:t>Out-of-School Children back to school</a:t>
            </a:r>
            <a:endParaRPr lang="en-US" sz="9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100AC-1047-A762-0C08-987FEA0E1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56" y="2253524"/>
            <a:ext cx="11275979" cy="2059107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 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Foundation for Education, Empowerment and Learning</a:t>
            </a:r>
          </a:p>
          <a:p>
            <a:r>
              <a:rPr lang="en-US" sz="3000" dirty="0">
                <a:hlinkClick r:id="rId2"/>
              </a:rPr>
              <a:t>www.ifeel.pk</a:t>
            </a:r>
            <a:endParaRPr lang="en-US" sz="3000" dirty="0"/>
          </a:p>
          <a:p>
            <a:r>
              <a:rPr lang="en-US" sz="3000" dirty="0">
                <a:hlinkClick r:id="rId3"/>
              </a:rPr>
              <a:t>www.facebook.com/oscschool</a:t>
            </a:r>
            <a:endParaRPr lang="en-US" sz="3000" dirty="0"/>
          </a:p>
          <a:p>
            <a:endParaRPr lang="en-US" sz="3000" dirty="0"/>
          </a:p>
          <a:p>
            <a:r>
              <a:rPr lang="en-GB" sz="2600" dirty="0"/>
              <a:t>To express interest and sign up for any of the offered projects, students shall please reach out to </a:t>
            </a:r>
            <a:br>
              <a:rPr lang="en-GB" sz="2600" dirty="0"/>
            </a:br>
            <a:r>
              <a:rPr lang="en-GB" sz="2600" dirty="0"/>
              <a:t>Ms. </a:t>
            </a:r>
            <a:r>
              <a:rPr lang="en-GB" sz="2600" dirty="0" err="1"/>
              <a:t>Mahrin</a:t>
            </a:r>
            <a:r>
              <a:rPr lang="en-GB" sz="2600" dirty="0"/>
              <a:t> Iqbal at: Phone: 03235197023, Email: mahrins@gmail.com</a:t>
            </a:r>
          </a:p>
          <a:p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5FBEE3-7313-88A8-298B-A17EBE9D93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58995" t="16770" r="13480" b="28935"/>
          <a:stretch/>
        </p:blipFill>
        <p:spPr>
          <a:xfrm>
            <a:off x="264160" y="4288206"/>
            <a:ext cx="2214880" cy="2457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53E43B-E8EF-BFF8-2656-A466A00746F6}"/>
              </a:ext>
            </a:extLst>
          </p:cNvPr>
          <p:cNvSpPr txBox="1"/>
          <p:nvPr/>
        </p:nvSpPr>
        <p:spPr>
          <a:xfrm>
            <a:off x="3904268" y="1422528"/>
            <a:ext cx="43834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Projects offered to NUST students for Community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CCF569-5728-E79E-EAB4-C56EE75A8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1" y="4312632"/>
            <a:ext cx="4655354" cy="214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1B3001-A6D6-F5C1-889E-B66765B45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2" t="13446" r="3403" b="11200"/>
          <a:stretch/>
        </p:blipFill>
        <p:spPr>
          <a:xfrm>
            <a:off x="32782" y="1440873"/>
            <a:ext cx="12140746" cy="5347852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99F843F-CB4B-E801-CE29-1011B420807F}"/>
              </a:ext>
            </a:extLst>
          </p:cNvPr>
          <p:cNvSpPr txBox="1">
            <a:spLocks/>
          </p:cNvSpPr>
          <p:nvPr/>
        </p:nvSpPr>
        <p:spPr>
          <a:xfrm>
            <a:off x="526473" y="1"/>
            <a:ext cx="10827327" cy="1514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key practices at </a:t>
            </a:r>
            <a:r>
              <a:rPr lang="en-US" dirty="0" err="1"/>
              <a:t>iFeel</a:t>
            </a:r>
            <a:br>
              <a:rPr lang="en-US" dirty="0"/>
            </a:br>
            <a:r>
              <a:rPr lang="en-US" sz="3600" dirty="0">
                <a:solidFill>
                  <a:srgbClr val="00B050"/>
                </a:solidFill>
              </a:rPr>
              <a:t>Ready to support till the very end 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3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2D5A-869A-8990-ECA2-1ED809642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63" y="596034"/>
            <a:ext cx="10515600" cy="1325563"/>
          </a:xfrm>
        </p:spPr>
        <p:txBody>
          <a:bodyPr/>
          <a:lstStyle/>
          <a:p>
            <a:r>
              <a:rPr lang="en-US" dirty="0"/>
              <a:t>Equal importance to both sides of the picture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1F15C12-0E3F-BF43-AE57-4124213F3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194514"/>
              </p:ext>
            </p:extLst>
          </p:nvPr>
        </p:nvGraphicFramePr>
        <p:xfrm>
          <a:off x="930563" y="719666"/>
          <a:ext cx="1042092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381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DC1FB-D7E3-4250-8E43-F40B3A697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6536"/>
          </a:xfrm>
        </p:spPr>
        <p:txBody>
          <a:bodyPr/>
          <a:lstStyle/>
          <a:p>
            <a:r>
              <a:rPr lang="en-US" dirty="0"/>
              <a:t>Areas available for development of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7AE1F-F509-8D22-6984-D5DE3A7D9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6AD8A8-FF03-69B8-40F6-027C467402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65" t="36669" r="9375" b="17936"/>
          <a:stretch/>
        </p:blipFill>
        <p:spPr>
          <a:xfrm>
            <a:off x="195939" y="1219200"/>
            <a:ext cx="11789228" cy="550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9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Our LOCATIONS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Tarnol</a:t>
            </a:r>
            <a:r>
              <a:rPr lang="en-US" dirty="0"/>
              <a:t> </a:t>
            </a:r>
            <a:r>
              <a:rPr lang="en-US" sz="2000" dirty="0"/>
              <a:t>(Main GT Road)</a:t>
            </a:r>
            <a:r>
              <a:rPr lang="en-US" dirty="0"/>
              <a:t>		10. G-6/2</a:t>
            </a:r>
          </a:p>
          <a:p>
            <a:pPr marL="0" indent="0">
              <a:buNone/>
            </a:pPr>
            <a:r>
              <a:rPr lang="en-US" dirty="0"/>
              <a:t>2. D-14 </a:t>
            </a:r>
            <a:r>
              <a:rPr lang="en-US" sz="2000" dirty="0"/>
              <a:t>(Sara e </a:t>
            </a:r>
            <a:r>
              <a:rPr lang="en-US" sz="2000" dirty="0" err="1"/>
              <a:t>Kharbooza</a:t>
            </a:r>
            <a:r>
              <a:rPr lang="en-US" sz="2000" dirty="0"/>
              <a:t>)</a:t>
            </a:r>
            <a:r>
              <a:rPr lang="en-US" dirty="0"/>
              <a:t>		11. I-8/1</a:t>
            </a:r>
          </a:p>
          <a:p>
            <a:pPr marL="0" indent="0">
              <a:buNone/>
            </a:pPr>
            <a:r>
              <a:rPr lang="en-US" dirty="0"/>
              <a:t>3. G-14 </a:t>
            </a:r>
            <a:r>
              <a:rPr lang="en-US" sz="2000" dirty="0"/>
              <a:t>(</a:t>
            </a:r>
            <a:r>
              <a:rPr lang="en-US" sz="2000" dirty="0" err="1"/>
              <a:t>Pind</a:t>
            </a:r>
            <a:r>
              <a:rPr lang="en-US" sz="2000" dirty="0"/>
              <a:t> </a:t>
            </a:r>
            <a:r>
              <a:rPr lang="en-US" sz="2000" dirty="0" err="1"/>
              <a:t>Paracha</a:t>
            </a:r>
            <a:r>
              <a:rPr lang="en-US" sz="2000" dirty="0"/>
              <a:t>)</a:t>
            </a:r>
            <a:r>
              <a:rPr lang="en-US" dirty="0"/>
              <a:t>			12. I-9/1</a:t>
            </a:r>
          </a:p>
          <a:p>
            <a:pPr marL="0" indent="0">
              <a:buNone/>
            </a:pPr>
            <a:r>
              <a:rPr lang="en-US" dirty="0"/>
              <a:t>4. F-12 </a:t>
            </a:r>
            <a:r>
              <a:rPr lang="en-US" sz="2000" dirty="0"/>
              <a:t>(</a:t>
            </a:r>
            <a:r>
              <a:rPr lang="en-US" sz="2000" dirty="0" err="1"/>
              <a:t>Mera</a:t>
            </a:r>
            <a:r>
              <a:rPr lang="en-US" sz="2000" dirty="0"/>
              <a:t> </a:t>
            </a:r>
            <a:r>
              <a:rPr lang="en-US" sz="2000" dirty="0" err="1"/>
              <a:t>Akku</a:t>
            </a:r>
            <a:r>
              <a:rPr lang="en-US" sz="2000" dirty="0"/>
              <a:t>)</a:t>
            </a:r>
            <a:r>
              <a:rPr lang="en-US" dirty="0"/>
              <a:t>			13. I-10/4</a:t>
            </a:r>
          </a:p>
          <a:p>
            <a:pPr marL="0" indent="0">
              <a:buNone/>
            </a:pPr>
            <a:r>
              <a:rPr lang="en-US" dirty="0"/>
              <a:t>5. F-12 </a:t>
            </a:r>
            <a:r>
              <a:rPr lang="en-US" sz="2000" dirty="0"/>
              <a:t>(</a:t>
            </a:r>
            <a:r>
              <a:rPr lang="en-US" sz="2000" dirty="0" err="1"/>
              <a:t>Mera</a:t>
            </a:r>
            <a:r>
              <a:rPr lang="en-US" sz="2000" dirty="0"/>
              <a:t> </a:t>
            </a:r>
            <a:r>
              <a:rPr lang="en-US" sz="2000" dirty="0" err="1"/>
              <a:t>Jaffar</a:t>
            </a:r>
            <a:r>
              <a:rPr lang="en-US" sz="2000" dirty="0"/>
              <a:t>)</a:t>
            </a:r>
            <a:r>
              <a:rPr lang="en-US" dirty="0"/>
              <a:t>			14. </a:t>
            </a:r>
            <a:r>
              <a:rPr lang="en-US" dirty="0" err="1"/>
              <a:t>Westridge</a:t>
            </a:r>
            <a:r>
              <a:rPr lang="en-US" dirty="0"/>
              <a:t> </a:t>
            </a:r>
            <a:r>
              <a:rPr lang="en-US" sz="2000" dirty="0"/>
              <a:t>(Friend’s Hospital)</a:t>
            </a:r>
          </a:p>
          <a:p>
            <a:pPr marL="0" indent="0">
              <a:buNone/>
            </a:pPr>
            <a:r>
              <a:rPr lang="en-US" dirty="0"/>
              <a:t>6. F-11/1				15. </a:t>
            </a:r>
            <a:r>
              <a:rPr lang="en-US" dirty="0" err="1"/>
              <a:t>Dhallah</a:t>
            </a:r>
            <a:r>
              <a:rPr lang="en-US" dirty="0"/>
              <a:t> </a:t>
            </a:r>
            <a:r>
              <a:rPr lang="en-US" sz="2200" dirty="0"/>
              <a:t>(1 hour drive from NUST)</a:t>
            </a:r>
          </a:p>
          <a:p>
            <a:pPr marL="0" indent="0">
              <a:buNone/>
            </a:pPr>
            <a:r>
              <a:rPr lang="en-US" dirty="0"/>
              <a:t>7. E-11 </a:t>
            </a:r>
            <a:r>
              <a:rPr lang="en-US" sz="2000" dirty="0"/>
              <a:t>(</a:t>
            </a:r>
            <a:r>
              <a:rPr lang="en-US" sz="2000" dirty="0" err="1"/>
              <a:t>Golra</a:t>
            </a:r>
            <a:r>
              <a:rPr lang="en-US" sz="2000" dirty="0"/>
              <a:t>)</a:t>
            </a:r>
            <a:r>
              <a:rPr lang="en-US" dirty="0"/>
              <a:t>				16. </a:t>
            </a:r>
            <a:r>
              <a:rPr lang="en-US" dirty="0" err="1"/>
              <a:t>Ghora</a:t>
            </a:r>
            <a:r>
              <a:rPr lang="en-US" dirty="0"/>
              <a:t> Mast </a:t>
            </a:r>
            <a:r>
              <a:rPr lang="en-US" sz="2200" dirty="0"/>
              <a:t>(1 hour drive from NUST)</a:t>
            </a:r>
          </a:p>
          <a:p>
            <a:pPr marL="0" indent="0">
              <a:buNone/>
            </a:pPr>
            <a:r>
              <a:rPr lang="en-US" dirty="0"/>
              <a:t>8. E-9 (PAF)				17. Swan Camp </a:t>
            </a:r>
            <a:r>
              <a:rPr lang="en-US" sz="2200" dirty="0"/>
              <a:t>(near </a:t>
            </a:r>
            <a:r>
              <a:rPr lang="en-US" sz="2200" dirty="0" err="1"/>
              <a:t>Bahria</a:t>
            </a:r>
            <a:r>
              <a:rPr lang="en-US" sz="2200" dirty="0"/>
              <a:t> Phase 7)</a:t>
            </a:r>
          </a:p>
          <a:p>
            <a:pPr marL="0" indent="0">
              <a:buNone/>
            </a:pPr>
            <a:r>
              <a:rPr lang="en-US" dirty="0"/>
              <a:t>9. G-8/4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43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1 – Computer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785558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 err="1"/>
              <a:t>IFeel</a:t>
            </a:r>
            <a:r>
              <a:rPr lang="en-US" dirty="0"/>
              <a:t> Community Model School </a:t>
            </a:r>
            <a:r>
              <a:rPr lang="en-US" dirty="0" err="1"/>
              <a:t>Dhallah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Boys and Girls</a:t>
            </a:r>
          </a:p>
          <a:p>
            <a:pPr marL="0" indent="0">
              <a:buNone/>
            </a:pPr>
            <a:r>
              <a:rPr lang="en-US" dirty="0"/>
              <a:t>Class 8 - 10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 err="1"/>
              <a:t>IFeel</a:t>
            </a:r>
            <a:r>
              <a:rPr lang="en-US" dirty="0"/>
              <a:t> Community Model School </a:t>
            </a:r>
            <a:r>
              <a:rPr lang="en-US" dirty="0" err="1"/>
              <a:t>Ghora</a:t>
            </a:r>
            <a:r>
              <a:rPr lang="en-US" dirty="0"/>
              <a:t> Mast </a:t>
            </a:r>
          </a:p>
          <a:p>
            <a:pPr marL="0" indent="0">
              <a:buNone/>
            </a:pPr>
            <a:r>
              <a:rPr lang="en-US" dirty="0"/>
              <a:t>Girls</a:t>
            </a:r>
          </a:p>
          <a:p>
            <a:pPr marL="0" indent="0">
              <a:buNone/>
            </a:pPr>
            <a:r>
              <a:rPr lang="en-US" dirty="0"/>
              <a:t>Class 8 -10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27" y="1690688"/>
            <a:ext cx="5162073" cy="387155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955048B-3173-46B0-D2BC-251F16DB73CB}"/>
              </a:ext>
            </a:extLst>
          </p:cNvPr>
          <p:cNvSpPr txBox="1">
            <a:spLocks/>
          </p:cNvSpPr>
          <p:nvPr/>
        </p:nvSpPr>
        <p:spPr>
          <a:xfrm>
            <a:off x="9412357" y="1"/>
            <a:ext cx="2779643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tech</a:t>
            </a:r>
          </a:p>
        </p:txBody>
      </p:sp>
    </p:spTree>
    <p:extLst>
      <p:ext uri="{BB962C8B-B14F-4D97-AF65-F5344CB8AC3E}">
        <p14:creationId xmlns:p14="http://schemas.microsoft.com/office/powerpoint/2010/main" val="3753939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77" y="991291"/>
            <a:ext cx="10515600" cy="1325563"/>
          </a:xfrm>
        </p:spPr>
        <p:txBody>
          <a:bodyPr/>
          <a:lstStyle/>
          <a:p>
            <a:r>
              <a:rPr lang="en-US" b="1" dirty="0"/>
              <a:t>CS Project 2 – Set up Computer Lab F-12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869" y="2552770"/>
            <a:ext cx="6665843" cy="3680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Location : </a:t>
            </a:r>
            <a:r>
              <a:rPr lang="en-US" sz="3600" dirty="0"/>
              <a:t>F-12 (Mera Jaffar)</a:t>
            </a:r>
          </a:p>
          <a:p>
            <a:pPr marL="0" indent="0">
              <a:buNone/>
            </a:pPr>
            <a:r>
              <a:rPr lang="en-US" sz="3600" dirty="0"/>
              <a:t>Used computers lab setup (4-5)</a:t>
            </a:r>
          </a:p>
          <a:p>
            <a:pPr marL="0" indent="0">
              <a:buNone/>
            </a:pPr>
            <a:r>
              <a:rPr lang="en-US" sz="3600" dirty="0"/>
              <a:t>basic computer training</a:t>
            </a:r>
          </a:p>
          <a:p>
            <a:pPr marL="0" indent="0">
              <a:buNone/>
            </a:pPr>
            <a:r>
              <a:rPr lang="en-US" sz="3600" dirty="0"/>
              <a:t>Girls only - Class 8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9B31C6-FF6D-BEB2-F4A7-AA8A4AA320C0}"/>
              </a:ext>
            </a:extLst>
          </p:cNvPr>
          <p:cNvSpPr txBox="1">
            <a:spLocks/>
          </p:cNvSpPr>
          <p:nvPr/>
        </p:nvSpPr>
        <p:spPr>
          <a:xfrm>
            <a:off x="9412357" y="1"/>
            <a:ext cx="2779643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tech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350C8B-BABE-0CB1-ED62-27A6E69AA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75782" y="2280272"/>
            <a:ext cx="5314121" cy="39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3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3 – Educational Trips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39" y="1779104"/>
            <a:ext cx="11953461" cy="4713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/>
              <a:t>Per Choice</a:t>
            </a:r>
          </a:p>
          <a:p>
            <a:pPr marL="0" indent="0">
              <a:buNone/>
            </a:pPr>
            <a:r>
              <a:rPr lang="en-US" dirty="0"/>
              <a:t>Lok </a:t>
            </a:r>
            <a:r>
              <a:rPr lang="en-US" dirty="0" err="1"/>
              <a:t>Virsa</a:t>
            </a:r>
            <a:r>
              <a:rPr lang="en-US" dirty="0"/>
              <a:t> Museum</a:t>
            </a:r>
          </a:p>
          <a:p>
            <a:pPr marL="0" indent="0">
              <a:buNone/>
            </a:pPr>
            <a:r>
              <a:rPr lang="en-US" dirty="0"/>
              <a:t>Natural History Museum</a:t>
            </a:r>
          </a:p>
          <a:p>
            <a:pPr marL="0" indent="0">
              <a:buNone/>
            </a:pPr>
            <a:r>
              <a:rPr lang="en-US" dirty="0"/>
              <a:t>Pakistan Monument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 of 20-25 students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Pre Visit information session :  </a:t>
            </a:r>
            <a:r>
              <a:rPr lang="en-US" dirty="0"/>
              <a:t>Visit + Picnic &amp; getting to know the children</a:t>
            </a:r>
          </a:p>
          <a:p>
            <a:pPr marL="0" indent="0">
              <a:buNone/>
            </a:pPr>
            <a:r>
              <a:rPr lang="en-US" b="1" dirty="0"/>
              <a:t>Post visit : </a:t>
            </a:r>
            <a:r>
              <a:rPr lang="en-US" dirty="0"/>
              <a:t>quiz/creative writing competition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6C1E2-4D8A-94A6-83D7-DCA286480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07696" y="1690688"/>
            <a:ext cx="4350026" cy="32625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3B36960-7779-F261-1827-DDFAB1F7D4EC}"/>
              </a:ext>
            </a:extLst>
          </p:cNvPr>
          <p:cNvSpPr txBox="1">
            <a:spLocks/>
          </p:cNvSpPr>
          <p:nvPr/>
        </p:nvSpPr>
        <p:spPr>
          <a:xfrm>
            <a:off x="8534399" y="1"/>
            <a:ext cx="3657601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</p:spTree>
    <p:extLst>
      <p:ext uri="{BB962C8B-B14F-4D97-AF65-F5344CB8AC3E}">
        <p14:creationId xmlns:p14="http://schemas.microsoft.com/office/powerpoint/2010/main" val="3689455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4 – </a:t>
            </a:r>
            <a:r>
              <a:rPr lang="en-US" b="1" dirty="0" err="1"/>
              <a:t>iFeel</a:t>
            </a:r>
            <a:r>
              <a:rPr lang="en-US" b="1" dirty="0"/>
              <a:t> for Orphans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269" y="1934955"/>
            <a:ext cx="781409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/>
              <a:t>Per Choice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Sponsor an orphan for a year</a:t>
            </a:r>
          </a:p>
          <a:p>
            <a:pPr marL="0" indent="0">
              <a:buNone/>
            </a:pPr>
            <a:r>
              <a:rPr lang="en-US" dirty="0"/>
              <a:t>Meet and learn about their lives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Fundraising – </a:t>
            </a:r>
          </a:p>
          <a:p>
            <a:pPr marL="0" indent="0">
              <a:buNone/>
            </a:pPr>
            <a:r>
              <a:rPr lang="en-US" dirty="0"/>
              <a:t>sponsorship for one year (Rs.60,000)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915A4-B5E8-C4F9-69A3-F449CC5FA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t="26522" b="27970"/>
          <a:stretch/>
        </p:blipFill>
        <p:spPr>
          <a:xfrm>
            <a:off x="6357277" y="1540565"/>
            <a:ext cx="5461177" cy="372717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53D1E57-D1C5-3322-1347-2F7FEAF750A4}"/>
              </a:ext>
            </a:extLst>
          </p:cNvPr>
          <p:cNvSpPr txBox="1">
            <a:spLocks/>
          </p:cNvSpPr>
          <p:nvPr/>
        </p:nvSpPr>
        <p:spPr>
          <a:xfrm>
            <a:off x="8563897" y="1"/>
            <a:ext cx="3628103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orphans</a:t>
            </a:r>
          </a:p>
        </p:txBody>
      </p:sp>
    </p:spTree>
    <p:extLst>
      <p:ext uri="{BB962C8B-B14F-4D97-AF65-F5344CB8AC3E}">
        <p14:creationId xmlns:p14="http://schemas.microsoft.com/office/powerpoint/2010/main" val="367907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5 A– </a:t>
            </a:r>
            <a:r>
              <a:rPr lang="en-US" b="1" dirty="0" err="1"/>
              <a:t>iFeel</a:t>
            </a:r>
            <a:r>
              <a:rPr lang="en-US" b="1" dirty="0"/>
              <a:t> for Hunger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Distribution of ration boxes for the most needy student families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Locations to choose from: </a:t>
            </a:r>
          </a:p>
          <a:p>
            <a:pPr marL="0" indent="0">
              <a:buNone/>
            </a:pPr>
            <a:r>
              <a:rPr lang="en-US" dirty="0"/>
              <a:t>F-12 (Mehra Jaffer)</a:t>
            </a:r>
          </a:p>
          <a:p>
            <a:pPr marL="0" indent="0">
              <a:buNone/>
            </a:pPr>
            <a:r>
              <a:rPr lang="en-US" dirty="0"/>
              <a:t>F-11</a:t>
            </a:r>
          </a:p>
          <a:p>
            <a:pPr marL="0" indent="0">
              <a:buNone/>
            </a:pPr>
            <a:r>
              <a:rPr lang="en-US" dirty="0" err="1"/>
              <a:t>Dhallah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Ghora</a:t>
            </a:r>
            <a:r>
              <a:rPr lang="en-US" dirty="0"/>
              <a:t> Mast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225B8-2CEA-5BB1-3368-0D9E5682C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2594113"/>
            <a:ext cx="5795105" cy="4189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E5D0BA-A58B-D667-FD75-EAEC3ED2FAE4}"/>
              </a:ext>
            </a:extLst>
          </p:cNvPr>
          <p:cNvSpPr txBox="1"/>
          <p:nvPr/>
        </p:nvSpPr>
        <p:spPr>
          <a:xfrm rot="817602">
            <a:off x="6749742" y="5361681"/>
            <a:ext cx="2358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Food and Dry Ration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7E22C3-595D-0506-807F-4BD418D08EF8}"/>
              </a:ext>
            </a:extLst>
          </p:cNvPr>
          <p:cNvSpPr txBox="1">
            <a:spLocks/>
          </p:cNvSpPr>
          <p:nvPr/>
        </p:nvSpPr>
        <p:spPr>
          <a:xfrm>
            <a:off x="8809703" y="1"/>
            <a:ext cx="3382297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hunger</a:t>
            </a:r>
          </a:p>
        </p:txBody>
      </p:sp>
    </p:spTree>
    <p:extLst>
      <p:ext uri="{BB962C8B-B14F-4D97-AF65-F5344CB8AC3E}">
        <p14:creationId xmlns:p14="http://schemas.microsoft.com/office/powerpoint/2010/main" val="3268882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5 B – </a:t>
            </a:r>
            <a:r>
              <a:rPr lang="en-US" b="1" dirty="0" err="1"/>
              <a:t>iFeel</a:t>
            </a:r>
            <a:r>
              <a:rPr lang="en-US" b="1" dirty="0"/>
              <a:t> for Hunger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43322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Arranging Lunch packs and Rice </a:t>
            </a:r>
            <a:r>
              <a:rPr lang="en-US" dirty="0" err="1"/>
              <a:t>Daighs</a:t>
            </a:r>
            <a:r>
              <a:rPr lang="en-US" dirty="0"/>
              <a:t> and serve students at schools</a:t>
            </a:r>
          </a:p>
          <a:p>
            <a:pPr marL="0" indent="0">
              <a:buNone/>
            </a:pPr>
            <a:r>
              <a:rPr lang="en-US" dirty="0"/>
              <a:t>On going daily activity </a:t>
            </a:r>
          </a:p>
          <a:p>
            <a:pPr marL="0" indent="0">
              <a:buNone/>
            </a:pPr>
            <a:r>
              <a:rPr lang="en-US" dirty="0"/>
              <a:t>Days can be selected as per need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/>
              <a:t>per choice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C5493-8878-50AE-9EF9-F52D20E32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05" y="2561949"/>
            <a:ext cx="5241234" cy="39309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354A3F9-67C8-9A57-F654-EA36A35ECD83}"/>
              </a:ext>
            </a:extLst>
          </p:cNvPr>
          <p:cNvSpPr txBox="1">
            <a:spLocks/>
          </p:cNvSpPr>
          <p:nvPr/>
        </p:nvSpPr>
        <p:spPr>
          <a:xfrm>
            <a:off x="8701549" y="1"/>
            <a:ext cx="3490452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hunger</a:t>
            </a:r>
          </a:p>
        </p:txBody>
      </p:sp>
    </p:spTree>
    <p:extLst>
      <p:ext uri="{BB962C8B-B14F-4D97-AF65-F5344CB8AC3E}">
        <p14:creationId xmlns:p14="http://schemas.microsoft.com/office/powerpoint/2010/main" val="4084944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1F966-068C-C037-E867-F1490AF2B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92993E0-3813-8D50-B2F6-4C2623EC3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15" y="121118"/>
            <a:ext cx="12019176" cy="957750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60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Foundation for Education, Empowerment and Learning</a:t>
            </a:r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E8811-4E38-CAB5-C5AD-D9D72AEF9A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58995" t="16770" r="13480" b="28935"/>
          <a:stretch/>
        </p:blipFill>
        <p:spPr>
          <a:xfrm>
            <a:off x="192488" y="1930400"/>
            <a:ext cx="4331917" cy="4806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B40758-DA02-BDB2-EBB4-6731404675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234" y="2318327"/>
            <a:ext cx="7164278" cy="367964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971903-11B7-839D-3EA7-293F4FEA2410}"/>
              </a:ext>
            </a:extLst>
          </p:cNvPr>
          <p:cNvSpPr/>
          <p:nvPr/>
        </p:nvSpPr>
        <p:spPr>
          <a:xfrm>
            <a:off x="3865415" y="4716950"/>
            <a:ext cx="969819" cy="10621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7076EB-9D4A-FDBF-4446-3829423C46C2}"/>
              </a:ext>
            </a:extLst>
          </p:cNvPr>
          <p:cNvSpPr txBox="1"/>
          <p:nvPr/>
        </p:nvSpPr>
        <p:spPr>
          <a:xfrm>
            <a:off x="4744040" y="6090551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hlinkClick r:id="rId5"/>
              </a:rPr>
              <a:t>www.ifeel.pk</a:t>
            </a:r>
            <a:r>
              <a:rPr lang="en-US" sz="1800" dirty="0"/>
              <a:t>, </a:t>
            </a:r>
          </a:p>
          <a:p>
            <a:r>
              <a:rPr lang="en-US" sz="1800" dirty="0">
                <a:hlinkClick r:id="rId6"/>
              </a:rPr>
              <a:t>www.facebook.com/oscschool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4A3B59-536E-17EF-4BBC-3AD9764C58E8}"/>
              </a:ext>
            </a:extLst>
          </p:cNvPr>
          <p:cNvSpPr txBox="1"/>
          <p:nvPr/>
        </p:nvSpPr>
        <p:spPr>
          <a:xfrm>
            <a:off x="4744040" y="1391599"/>
            <a:ext cx="50367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Purpose of the Projects</a:t>
            </a:r>
          </a:p>
        </p:txBody>
      </p:sp>
    </p:spTree>
    <p:extLst>
      <p:ext uri="{BB962C8B-B14F-4D97-AF65-F5344CB8AC3E}">
        <p14:creationId xmlns:p14="http://schemas.microsoft.com/office/powerpoint/2010/main" val="881615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6 – Buddy for life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Location: </a:t>
            </a:r>
            <a:r>
              <a:rPr lang="en-US" dirty="0"/>
              <a:t>Per Choice</a:t>
            </a:r>
          </a:p>
          <a:p>
            <a:pPr marL="0" indent="0">
              <a:buNone/>
            </a:pPr>
            <a:r>
              <a:rPr lang="en-US" dirty="0"/>
              <a:t>Become a friend for life</a:t>
            </a:r>
          </a:p>
          <a:p>
            <a:pPr marL="0" indent="0">
              <a:buNone/>
            </a:pPr>
            <a:r>
              <a:rPr lang="en-US" dirty="0"/>
              <a:t>For children ages 5 till 17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Connect, inspire, and be inspired</a:t>
            </a:r>
          </a:p>
          <a:p>
            <a:pPr marL="0" indent="0">
              <a:buNone/>
            </a:pPr>
            <a:r>
              <a:rPr lang="en-US" dirty="0"/>
              <a:t>Help with studies, career counselling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E258E-B261-9E21-AB61-16732C5E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143" y="1297859"/>
            <a:ext cx="3948265" cy="52643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35DD46-D9AF-12E7-58F4-8762132E7E64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</p:spTree>
    <p:extLst>
      <p:ext uri="{BB962C8B-B14F-4D97-AF65-F5344CB8AC3E}">
        <p14:creationId xmlns:p14="http://schemas.microsoft.com/office/powerpoint/2010/main" val="261977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7 – Career Counselling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Location: </a:t>
            </a:r>
          </a:p>
          <a:p>
            <a:pPr marL="0" indent="0">
              <a:buNone/>
            </a:pPr>
            <a:r>
              <a:rPr lang="en-US" dirty="0" err="1"/>
              <a:t>Dhallah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Ghora</a:t>
            </a:r>
            <a:r>
              <a:rPr lang="en-US" dirty="0"/>
              <a:t> Mast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8 onwards</a:t>
            </a:r>
          </a:p>
          <a:p>
            <a:pPr marL="0" indent="0">
              <a:buNone/>
            </a:pPr>
            <a:r>
              <a:rPr lang="en-US" sz="3200" dirty="0"/>
              <a:t>Preparing CVs</a:t>
            </a:r>
          </a:p>
          <a:p>
            <a:pPr marL="0" indent="0">
              <a:buNone/>
            </a:pPr>
            <a:r>
              <a:rPr lang="en-US" sz="3200" dirty="0"/>
              <a:t>Career options and educational paths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2516493-A280-ABAC-E055-EE901E52FFBB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20CB12-0473-FD72-C167-39719668C6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36855" b="5814"/>
          <a:stretch/>
        </p:blipFill>
        <p:spPr>
          <a:xfrm>
            <a:off x="7438849" y="1376564"/>
            <a:ext cx="4458183" cy="472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5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8 – </a:t>
            </a:r>
            <a:r>
              <a:rPr lang="en-US" b="1" dirty="0" err="1"/>
              <a:t>iFeel</a:t>
            </a:r>
            <a:r>
              <a:rPr lang="en-US" b="1" dirty="0"/>
              <a:t> Newsletter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Location: </a:t>
            </a:r>
            <a:r>
              <a:rPr lang="en-US" sz="3200" dirty="0"/>
              <a:t>Flexible</a:t>
            </a:r>
          </a:p>
          <a:p>
            <a:r>
              <a:rPr lang="en-US" sz="3200" dirty="0"/>
              <a:t>Schools visits</a:t>
            </a:r>
          </a:p>
          <a:p>
            <a:r>
              <a:rPr lang="en-US" sz="3200" dirty="0"/>
              <a:t>Photography where required</a:t>
            </a:r>
          </a:p>
          <a:p>
            <a:r>
              <a:rPr lang="en-US" sz="3200" dirty="0"/>
              <a:t>Proof read</a:t>
            </a:r>
          </a:p>
          <a:p>
            <a:r>
              <a:rPr lang="en-US" sz="3200" dirty="0"/>
              <a:t>Print ready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8AA3E1A-26A2-7C09-10C0-2D978C0FE114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D3EA3-FB91-1B8B-80F9-8CBD736D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84551" y="1825625"/>
            <a:ext cx="5369127" cy="147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92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9 – </a:t>
            </a:r>
            <a:r>
              <a:rPr lang="en-US" b="1" dirty="0" err="1"/>
              <a:t>iFeel</a:t>
            </a:r>
            <a:r>
              <a:rPr lang="en-US" b="1" dirty="0"/>
              <a:t> for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Medical camp</a:t>
            </a:r>
          </a:p>
          <a:p>
            <a:pPr marL="0" indent="0">
              <a:buNone/>
            </a:pPr>
            <a:r>
              <a:rPr lang="en-US" sz="3200" dirty="0"/>
              <a:t>Information session – </a:t>
            </a:r>
          </a:p>
          <a:p>
            <a:r>
              <a:rPr lang="en-US" sz="3200" dirty="0"/>
              <a:t>Healthy Living Tips </a:t>
            </a:r>
          </a:p>
          <a:p>
            <a:r>
              <a:rPr lang="en-US" sz="3200" dirty="0"/>
              <a:t>healthy vs. junk food</a:t>
            </a:r>
          </a:p>
          <a:p>
            <a:pPr marL="0" indent="0">
              <a:buNone/>
            </a:pPr>
            <a:r>
              <a:rPr lang="en-US" sz="3200" dirty="0"/>
              <a:t>Information session –</a:t>
            </a:r>
          </a:p>
          <a:p>
            <a:r>
              <a:rPr lang="en-US" sz="3200" dirty="0"/>
              <a:t> Importance of exercise</a:t>
            </a:r>
          </a:p>
          <a:p>
            <a:r>
              <a:rPr lang="en-US" sz="3200" dirty="0"/>
              <a:t>Sports activities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D75F57-A9E5-5070-F051-CEC342C31669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health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E8DD3-E124-2D28-8229-3A31438C8B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64903" y="2055812"/>
            <a:ext cx="4352217" cy="394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34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Project 10 – Marketing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825" y="2320490"/>
            <a:ext cx="694894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Learn about IFEEL and its projects</a:t>
            </a:r>
          </a:p>
          <a:p>
            <a:r>
              <a:rPr lang="en-US" sz="3200" dirty="0"/>
              <a:t>Spread awareness among friends and families</a:t>
            </a:r>
          </a:p>
          <a:p>
            <a:r>
              <a:rPr lang="en-US" sz="3200" dirty="0"/>
              <a:t>Find 25 new sponsors with commitment to sponsor for minimum one year (Rs.2,000/student/month)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3EDD97-C483-4F95-048F-998C7C14301F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BE0430-EF6C-529B-A249-51D6C0717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6516" y="1553497"/>
            <a:ext cx="5149659" cy="29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11 – STEM 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071" y="3054657"/>
            <a:ext cx="78140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F-12 – Girls, class 5</a:t>
            </a:r>
          </a:p>
          <a:p>
            <a:pPr marL="0" indent="0">
              <a:buNone/>
            </a:pPr>
            <a:r>
              <a:rPr lang="en-US" dirty="0" err="1"/>
              <a:t>Dhalla</a:t>
            </a:r>
            <a:r>
              <a:rPr lang="en-US" dirty="0"/>
              <a:t> – Girls + Boys Matric</a:t>
            </a:r>
          </a:p>
          <a:p>
            <a:pPr marL="0" indent="0">
              <a:buNone/>
            </a:pPr>
            <a:r>
              <a:rPr lang="en-US" dirty="0"/>
              <a:t>LEGO building/construction activities</a:t>
            </a:r>
          </a:p>
          <a:p>
            <a:pPr marL="0" indent="0">
              <a:buNone/>
            </a:pPr>
            <a:r>
              <a:rPr lang="en-US" dirty="0"/>
              <a:t>LEGO </a:t>
            </a:r>
            <a:r>
              <a:rPr lang="en-US" dirty="0" err="1"/>
              <a:t>Mindstorm</a:t>
            </a:r>
            <a:r>
              <a:rPr lang="en-US" dirty="0"/>
              <a:t> programming activities</a:t>
            </a:r>
          </a:p>
          <a:p>
            <a:pPr marL="0" indent="0">
              <a:buNone/>
            </a:pPr>
            <a:r>
              <a:rPr lang="en-US" dirty="0"/>
              <a:t>Relating </a:t>
            </a:r>
            <a:r>
              <a:rPr lang="en-US" dirty="0" err="1"/>
              <a:t>Math+Science</a:t>
            </a:r>
            <a:r>
              <a:rPr lang="en-US" dirty="0"/>
              <a:t> concepts learned in class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DB452B-35A6-1A0C-BA9F-CF93DE3E7A4B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DA7572-F3D4-23FE-1160-91FD6935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1233" y="1238864"/>
            <a:ext cx="4570767" cy="423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21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CS Project 12 – New branch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409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Survey of </a:t>
            </a:r>
            <a:r>
              <a:rPr lang="en-US" dirty="0" err="1"/>
              <a:t>kachi</a:t>
            </a:r>
            <a:r>
              <a:rPr lang="en-US" dirty="0"/>
              <a:t> </a:t>
            </a:r>
            <a:r>
              <a:rPr lang="en-US" dirty="0" err="1"/>
              <a:t>basti</a:t>
            </a:r>
            <a:r>
              <a:rPr lang="en-US" dirty="0"/>
              <a:t> near NUST to evaluate the number of overage out of school children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Help find a suitable location for school</a:t>
            </a:r>
          </a:p>
          <a:p>
            <a:pPr marL="0" indent="0">
              <a:buNone/>
            </a:pPr>
            <a:r>
              <a:rPr lang="en-US" dirty="0"/>
              <a:t>Help set up school</a:t>
            </a:r>
          </a:p>
          <a:p>
            <a:pPr marL="0" indent="0">
              <a:buNone/>
            </a:pPr>
            <a:r>
              <a:rPr lang="en-US" dirty="0"/>
              <a:t>Take teacher training and teach in school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C363F5-0861-CF0D-9F41-50972B8601DC}"/>
              </a:ext>
            </a:extLst>
          </p:cNvPr>
          <p:cNvSpPr txBox="1">
            <a:spLocks/>
          </p:cNvSpPr>
          <p:nvPr/>
        </p:nvSpPr>
        <p:spPr>
          <a:xfrm>
            <a:off x="8652295" y="1"/>
            <a:ext cx="3539706" cy="79513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48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sz="3200" dirty="0"/>
              <a:t>for education</a:t>
            </a:r>
          </a:p>
        </p:txBody>
      </p:sp>
    </p:spTree>
    <p:extLst>
      <p:ext uri="{BB962C8B-B14F-4D97-AF65-F5344CB8AC3E}">
        <p14:creationId xmlns:p14="http://schemas.microsoft.com/office/powerpoint/2010/main" val="3411493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00FA-84D1-BDC5-DD9A-8F396ABDB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2955"/>
            <a:ext cx="10971621" cy="1325563"/>
          </a:xfrm>
        </p:spPr>
        <p:txBody>
          <a:bodyPr/>
          <a:lstStyle/>
          <a:p>
            <a:r>
              <a:rPr lang="en-US" dirty="0"/>
              <a:t>The Problem at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1DFE9-3405-5E13-89E7-2F8ABF7CA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F9A-E1B0-8A8B-2D52-8E2D10FFE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2" t="21999" r="11688" b="11667"/>
          <a:stretch/>
        </p:blipFill>
        <p:spPr>
          <a:xfrm>
            <a:off x="382179" y="1391412"/>
            <a:ext cx="11427642" cy="546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2157-023A-3A44-B874-BEB68DFE3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63C8A-C969-3139-6599-532745E6B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DAA47-D1A3-9A76-8D36-3B495C97A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4"/>
          <a:stretch/>
        </p:blipFill>
        <p:spPr>
          <a:xfrm>
            <a:off x="622286" y="0"/>
            <a:ext cx="10900410" cy="68579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03967F1-2735-B6C7-E1AF-D235DAF21AFB}"/>
              </a:ext>
            </a:extLst>
          </p:cNvPr>
          <p:cNvSpPr/>
          <p:nvPr/>
        </p:nvSpPr>
        <p:spPr>
          <a:xfrm>
            <a:off x="8766923" y="1989055"/>
            <a:ext cx="3157981" cy="40087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4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C2BAF-2C0D-8B11-7ABB-64B2750E4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1387-11AD-D1D7-1E61-855DDA1B6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22F45-0908-8E58-AE70-D56FB8D06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94"/>
          <a:stretch/>
        </p:blipFill>
        <p:spPr>
          <a:xfrm>
            <a:off x="1474470" y="0"/>
            <a:ext cx="107175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7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FB7D5-D5DC-66B6-CF45-6ECE8B31C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urgent steps needed – nation wide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D63526-543F-01E9-9A3D-D19FCA809CF2}"/>
              </a:ext>
            </a:extLst>
          </p:cNvPr>
          <p:cNvSpPr/>
          <p:nvPr/>
        </p:nvSpPr>
        <p:spPr>
          <a:xfrm>
            <a:off x="1697301" y="1524000"/>
            <a:ext cx="8938042" cy="43216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A campaign on war footings similar to Covid</a:t>
            </a:r>
          </a:p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Public </a:t>
            </a:r>
            <a:r>
              <a:rPr lang="en-US" sz="3200" kern="100" dirty="0" err="1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msgs</a:t>
            </a: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cs typeface="Arial" panose="020B0604020202020204" pitchFamily="34" charset="0"/>
              </a:rPr>
              <a:t> on mobiles and posters to be spread </a:t>
            </a:r>
          </a:p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Parent Meetings by teachers</a:t>
            </a:r>
          </a:p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Community Meetings/ Involving </a:t>
            </a:r>
            <a:r>
              <a:rPr lang="en-US" sz="3200" kern="100" dirty="0" err="1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masajid</a:t>
            </a:r>
            <a:endParaRPr lang="en-US" sz="3200" kern="100" dirty="0">
              <a:solidFill>
                <a:schemeClr val="tx1"/>
              </a:solidFill>
              <a:latin typeface="Berlin Sans FB" panose="020E0602020502020306" pitchFamily="34" charset="0"/>
              <a:ea typeface="+mn-ea"/>
              <a:cs typeface="Arial" panose="020B0604020202020204" pitchFamily="34" charset="0"/>
            </a:endParaRPr>
          </a:p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Larger Enrollment Campaigns</a:t>
            </a:r>
          </a:p>
          <a:p>
            <a:pPr marL="277749" indent="-277749" defTabSz="740664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Door-to-Door Campaigns</a:t>
            </a:r>
          </a:p>
          <a:p>
            <a:pPr marL="277749" indent="-277749" defTabSz="740664">
              <a:lnSpc>
                <a:spcPct val="107000"/>
              </a:lnSpc>
              <a:spcAft>
                <a:spcPts val="648"/>
              </a:spcAft>
              <a:buFont typeface="Symbol" panose="05050102010706020507" pitchFamily="18" charset="2"/>
              <a:buChar char=""/>
            </a:pPr>
            <a:r>
              <a:rPr lang="en-US" sz="3200" kern="100" dirty="0">
                <a:solidFill>
                  <a:schemeClr val="tx1"/>
                </a:solidFill>
                <a:latin typeface="Berlin Sans FB" panose="020E0602020502020306" pitchFamily="34" charset="0"/>
                <a:ea typeface="+mn-ea"/>
                <a:cs typeface="Arial" panose="020B0604020202020204" pitchFamily="34" charset="0"/>
              </a:rPr>
              <a:t>Focus Group Discussions (FGD’s)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4000" kern="100" dirty="0">
              <a:solidFill>
                <a:schemeClr val="tx1"/>
              </a:solidFill>
              <a:effectLst/>
              <a:latin typeface="Berlin Sans FB" panose="020E0602020502020306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85BE0-64B6-B196-4A02-5E01635377B3}"/>
              </a:ext>
            </a:extLst>
          </p:cNvPr>
          <p:cNvSpPr txBox="1"/>
          <p:nvPr/>
        </p:nvSpPr>
        <p:spPr>
          <a:xfrm>
            <a:off x="1422094" y="5584019"/>
            <a:ext cx="8514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(Possible only in larger cities or densely populated areas) </a:t>
            </a:r>
          </a:p>
        </p:txBody>
      </p:sp>
    </p:spTree>
    <p:extLst>
      <p:ext uri="{BB962C8B-B14F-4D97-AF65-F5344CB8AC3E}">
        <p14:creationId xmlns:p14="http://schemas.microsoft.com/office/powerpoint/2010/main" val="399194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DAB06-3BD9-E059-F657-6AF802D0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Capacity building and finding volunteers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D00A8-3C03-8863-33E8-15F01C19A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Community Service by University and College students</a:t>
            </a:r>
          </a:p>
          <a:p>
            <a:r>
              <a:rPr lang="en-US" sz="3600" dirty="0"/>
              <a:t>Teach for Pakistan similar to teach for America model</a:t>
            </a:r>
          </a:p>
          <a:p>
            <a:r>
              <a:rPr lang="en-US" sz="3600" dirty="0">
                <a:solidFill>
                  <a:srgbClr val="FF0000"/>
                </a:solidFill>
              </a:rPr>
              <a:t> Short training program for O-levels, Matric till University level, enabling them to teach reading during their summer break</a:t>
            </a:r>
          </a:p>
          <a:p>
            <a:r>
              <a:rPr lang="en-US" sz="3600" dirty="0"/>
              <a:t>University students - 20 hours tasks of online learning programs through games for non formal learning </a:t>
            </a:r>
          </a:p>
        </p:txBody>
      </p:sp>
    </p:spTree>
    <p:extLst>
      <p:ext uri="{BB962C8B-B14F-4D97-AF65-F5344CB8AC3E}">
        <p14:creationId xmlns:p14="http://schemas.microsoft.com/office/powerpoint/2010/main" val="226830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89E1A-BE5A-439D-00AE-24F375295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4AFB4-8487-DEB0-EF5E-AD54F9C2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17" y="346272"/>
            <a:ext cx="10515600" cy="1325563"/>
          </a:xfrm>
        </p:spPr>
        <p:txBody>
          <a:bodyPr/>
          <a:lstStyle/>
          <a:p>
            <a:r>
              <a:rPr lang="en-US" sz="6600" dirty="0" err="1">
                <a:solidFill>
                  <a:srgbClr val="00B050"/>
                </a:solidFill>
                <a:latin typeface="Edwardian Script ITC" panose="030303020407070D0804" pitchFamily="66" charset="0"/>
              </a:rPr>
              <a:t>iFeel</a:t>
            </a:r>
            <a:r>
              <a:rPr lang="en-US" sz="6600" dirty="0">
                <a:solidFill>
                  <a:srgbClr val="00B050"/>
                </a:solidFill>
                <a:latin typeface="Edwardian Script ITC" panose="030303020407070D0804" pitchFamily="66" charset="0"/>
              </a:rPr>
              <a:t>: </a:t>
            </a:r>
            <a:r>
              <a:rPr lang="en-US" dirty="0"/>
              <a:t>offers…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B72AF-89B0-8505-7031-603BFCAD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737"/>
            <a:ext cx="10896600" cy="4974517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17 schools all over Islamabad to bring more than 1000 children back to school every year. Current enrollment 2000</a:t>
            </a:r>
          </a:p>
          <a:p>
            <a:r>
              <a:rPr lang="en-US" sz="3600" dirty="0"/>
              <a:t>Free accelerated primary programs for older aged students</a:t>
            </a:r>
          </a:p>
          <a:p>
            <a:r>
              <a:rPr lang="en-US" sz="3600" dirty="0">
                <a:solidFill>
                  <a:srgbClr val="0070C0"/>
                </a:solidFill>
              </a:rPr>
              <a:t>No free periods in class, proper replacement plan for teachers on leave</a:t>
            </a:r>
          </a:p>
          <a:p>
            <a:r>
              <a:rPr lang="en-US" sz="3600" dirty="0"/>
              <a:t>A friendly and loving environment</a:t>
            </a:r>
          </a:p>
          <a:p>
            <a:r>
              <a:rPr lang="en-US" sz="3600" dirty="0">
                <a:solidFill>
                  <a:srgbClr val="0070C0"/>
                </a:solidFill>
              </a:rPr>
              <a:t>Teaching morals and ethics </a:t>
            </a:r>
          </a:p>
          <a:p>
            <a:r>
              <a:rPr lang="en-US" sz="3600" dirty="0"/>
              <a:t>Monthly prizes for full attendance </a:t>
            </a:r>
          </a:p>
          <a:p>
            <a:r>
              <a:rPr lang="en-US" sz="3600" dirty="0">
                <a:solidFill>
                  <a:srgbClr val="0070C0"/>
                </a:solidFill>
              </a:rPr>
              <a:t>No need for tuition after school</a:t>
            </a:r>
          </a:p>
          <a:p>
            <a:r>
              <a:rPr lang="en-US" sz="3600" dirty="0"/>
              <a:t>Monthly ration for orphan kids in our schools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23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98DB-B852-600D-E4BD-F1E5EFF33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2490F-6F97-C44E-FB2F-04026343F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5"/>
            <a:ext cx="12192000" cy="534352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67A2DD-D47A-2658-A1EA-F0F637CDD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473" y="1"/>
            <a:ext cx="10827327" cy="1514474"/>
          </a:xfrm>
        </p:spPr>
        <p:txBody>
          <a:bodyPr>
            <a:normAutofit/>
          </a:bodyPr>
          <a:lstStyle/>
          <a:p>
            <a:r>
              <a:rPr lang="en-US" dirty="0"/>
              <a:t>Some key practices at </a:t>
            </a:r>
            <a:r>
              <a:rPr lang="en-US" dirty="0" err="1"/>
              <a:t>iFeel</a:t>
            </a:r>
            <a:br>
              <a:rPr lang="en-US" dirty="0"/>
            </a:br>
            <a:r>
              <a:rPr lang="en-US" sz="3600" dirty="0">
                <a:solidFill>
                  <a:srgbClr val="00B050"/>
                </a:solidFill>
              </a:rPr>
              <a:t>special focus on Smile and Salaam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38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945</Words>
  <Application>Microsoft Office PowerPoint</Application>
  <PresentationFormat>Widescreen</PresentationFormat>
  <Paragraphs>156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Berlin Sans FB</vt:lpstr>
      <vt:lpstr>Calibri</vt:lpstr>
      <vt:lpstr>Calibri Light</vt:lpstr>
      <vt:lpstr>Edwardian Script ITC</vt:lpstr>
      <vt:lpstr>Symbol</vt:lpstr>
      <vt:lpstr>Times New Roman</vt:lpstr>
      <vt:lpstr>Office Theme</vt:lpstr>
      <vt:lpstr>Brining Out-of-School Children back to school</vt:lpstr>
      <vt:lpstr>PowerPoint Presentation</vt:lpstr>
      <vt:lpstr>The Problem at hand</vt:lpstr>
      <vt:lpstr>PowerPoint Presentation</vt:lpstr>
      <vt:lpstr>PowerPoint Presentation</vt:lpstr>
      <vt:lpstr>Some urgent steps needed – nation wide</vt:lpstr>
      <vt:lpstr>Capacity building and finding volunteers </vt:lpstr>
      <vt:lpstr>iFeel: offers…</vt:lpstr>
      <vt:lpstr>Some key practices at iFeel special focus on Smile and Salaam</vt:lpstr>
      <vt:lpstr>PowerPoint Presentation</vt:lpstr>
      <vt:lpstr>Equal importance to both sides of the picture</vt:lpstr>
      <vt:lpstr>Areas available for development of programs</vt:lpstr>
      <vt:lpstr>Our LOCATIONS</vt:lpstr>
      <vt:lpstr>CS Project 1 – Computer Training</vt:lpstr>
      <vt:lpstr>CS Project 2 – Set up Computer Lab F-12</vt:lpstr>
      <vt:lpstr>CS Project 3 – Educational Trips</vt:lpstr>
      <vt:lpstr>CS Project 4 – iFeel for Orphans</vt:lpstr>
      <vt:lpstr>CS Project 5 A– iFeel for Hunger</vt:lpstr>
      <vt:lpstr>CS Project 5 B – iFeel for Hunger</vt:lpstr>
      <vt:lpstr>CS Project 6 – Buddy for life</vt:lpstr>
      <vt:lpstr>CS Project 7 – Career Counselling</vt:lpstr>
      <vt:lpstr>CS Project 8 – iFeel Newsletter</vt:lpstr>
      <vt:lpstr>CS Project 9 – iFeel for Health</vt:lpstr>
      <vt:lpstr>CS Project 10 – Marketing</vt:lpstr>
      <vt:lpstr>CS Project 11 – STEM Activities</vt:lpstr>
      <vt:lpstr>CS Project 12 – New branch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Mahrin Siddiqui</dc:creator>
  <cp:lastModifiedBy>Dr. Nosherwan Shoaib</cp:lastModifiedBy>
  <cp:revision>123</cp:revision>
  <dcterms:created xsi:type="dcterms:W3CDTF">2024-03-03T16:47:21Z</dcterms:created>
  <dcterms:modified xsi:type="dcterms:W3CDTF">2024-03-27T10:37:21Z</dcterms:modified>
</cp:coreProperties>
</file>